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1"/>
  </p:sldMasterIdLst>
  <p:sldIdLst>
    <p:sldId id="256" r:id="rId2"/>
    <p:sldId id="257" r:id="rId3"/>
    <p:sldId id="260" r:id="rId4"/>
    <p:sldId id="258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97B51-705B-40CC-AFE8-3A4850559834}" type="datetimeFigureOut">
              <a:rPr lang="uk-UA" smtClean="0"/>
              <a:t>21.08.2020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DE77A-824F-487B-8798-8671133C8FB2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3058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97B51-705B-40CC-AFE8-3A4850559834}" type="datetimeFigureOut">
              <a:rPr lang="uk-UA" smtClean="0"/>
              <a:t>21.08.2020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DE77A-824F-487B-8798-8671133C8FB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76496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97B51-705B-40CC-AFE8-3A4850559834}" type="datetimeFigureOut">
              <a:rPr lang="uk-UA" smtClean="0"/>
              <a:t>21.08.2020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DE77A-824F-487B-8798-8671133C8FB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61687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97B51-705B-40CC-AFE8-3A4850559834}" type="datetimeFigureOut">
              <a:rPr lang="uk-UA" smtClean="0"/>
              <a:t>21.08.2020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DE77A-824F-487B-8798-8671133C8FB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56362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97B51-705B-40CC-AFE8-3A4850559834}" type="datetimeFigureOut">
              <a:rPr lang="uk-UA" smtClean="0"/>
              <a:t>21.08.2020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DE77A-824F-487B-8798-8671133C8FB2}" type="slidenum">
              <a:rPr lang="uk-UA" smtClean="0"/>
              <a:t>‹#›</a:t>
            </a:fld>
            <a:endParaRPr lang="uk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6423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97B51-705B-40CC-AFE8-3A4850559834}" type="datetimeFigureOut">
              <a:rPr lang="uk-UA" smtClean="0"/>
              <a:t>21.08.2020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DE77A-824F-487B-8798-8671133C8FB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39316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97B51-705B-40CC-AFE8-3A4850559834}" type="datetimeFigureOut">
              <a:rPr lang="uk-UA" smtClean="0"/>
              <a:t>21.08.2020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DE77A-824F-487B-8798-8671133C8FB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38501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97B51-705B-40CC-AFE8-3A4850559834}" type="datetimeFigureOut">
              <a:rPr lang="uk-UA" smtClean="0"/>
              <a:t>21.08.2020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DE77A-824F-487B-8798-8671133C8FB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28475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97B51-705B-40CC-AFE8-3A4850559834}" type="datetimeFigureOut">
              <a:rPr lang="uk-UA" smtClean="0"/>
              <a:t>21.08.2020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DE77A-824F-487B-8798-8671133C8FB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2167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F397B51-705B-40CC-AFE8-3A4850559834}" type="datetimeFigureOut">
              <a:rPr lang="uk-UA" smtClean="0"/>
              <a:t>21.08.2020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EADE77A-824F-487B-8798-8671133C8FB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55636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97B51-705B-40CC-AFE8-3A4850559834}" type="datetimeFigureOut">
              <a:rPr lang="uk-UA" smtClean="0"/>
              <a:t>21.08.2020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DE77A-824F-487B-8798-8671133C8FB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24716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F397B51-705B-40CC-AFE8-3A4850559834}" type="datetimeFigureOut">
              <a:rPr lang="uk-UA" smtClean="0"/>
              <a:t>21.08.2020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1EADE77A-824F-487B-8798-8671133C8FB2}" type="slidenum">
              <a:rPr lang="uk-UA" smtClean="0"/>
              <a:t>‹#›</a:t>
            </a:fld>
            <a:endParaRPr lang="uk-UA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0215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7171" y="-2095084"/>
            <a:ext cx="10058400" cy="3566160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ХЕРСОНСЬКИЙ ДЕРЖАВНИЙ УНІВЕРСИТЕТ</a:t>
            </a:r>
            <a:br>
              <a:rPr lang="uk-UA" sz="32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 біології, географії і екології</a:t>
            </a:r>
            <a:br>
              <a:rPr lang="uk-UA" sz="32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географії та екології</a:t>
            </a:r>
            <a:endParaRPr lang="uk-UA" sz="32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80161" y="3430383"/>
            <a:ext cx="10058400" cy="1143000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АКТУАЛЬНІ ПИТАННЯ ПЕДАГОГІКИ ТА ПСИХОЛОГІЇ СЕРЕДНЬОЇ ОСВІТИ</a:t>
            </a:r>
            <a:endParaRPr lang="uk-UA" sz="32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945" y="734498"/>
            <a:ext cx="2227262" cy="2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3690" y="750373"/>
            <a:ext cx="2163762" cy="219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1441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0944" y="311850"/>
            <a:ext cx="11554691" cy="1450757"/>
          </a:xfrm>
        </p:spPr>
        <p:txBody>
          <a:bodyPr>
            <a:noAutofit/>
          </a:bodyPr>
          <a:lstStyle/>
          <a:p>
            <a:pPr algn="just"/>
            <a:r>
              <a:rPr lang="uk-UA" sz="2800" b="1" i="1" spc="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Предметом дисципліни є дослідження  формування у студентів мислення, вивчення проблеми управління процесом засвоєння методів і навичок інтелектуальної діяльності; визначення психологічних чинників, які впливають на успішність процесу навчання.</a:t>
            </a:r>
            <a:endParaRPr lang="uk-UA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5607" y="1998134"/>
            <a:ext cx="10058400" cy="4023360"/>
          </a:xfrm>
        </p:spPr>
        <p:txBody>
          <a:bodyPr>
            <a:normAutofit/>
          </a:bodyPr>
          <a:lstStyle/>
          <a:p>
            <a:pPr algn="just"/>
            <a:r>
              <a:rPr lang="uk-UA" sz="28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uk-UA" sz="2800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Ответы на вопросы по педагогик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4302" y="1937483"/>
            <a:ext cx="6126017" cy="408401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4081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6362" y="346363"/>
            <a:ext cx="12191999" cy="179157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uk-UA" sz="28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Метою </a:t>
            </a:r>
            <a:r>
              <a:rPr lang="uk-UA" sz="28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 навчальної </a:t>
            </a:r>
            <a:r>
              <a:rPr lang="uk-UA" sz="28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 є усвідомлення сучасного стану та перспектив розвитку вищої освіти, закономірностей сучасного педагогічного процесу у вищій школі аби підготувати магістрантів до майбутньої науково-педагогічної діяльності у вищих навчальних закладах.</a:t>
            </a:r>
            <a:endParaRPr lang="uk-UA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2050" name="Picture 2" descr="Круглый стол для малого и среднего предпринимательства – Эжва.РФ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345" y="2401733"/>
            <a:ext cx="5195455" cy="373423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2823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33352" y="189622"/>
            <a:ext cx="10058400" cy="613942"/>
          </a:xfrm>
        </p:spPr>
        <p:txBody>
          <a:bodyPr>
            <a:normAutofit/>
          </a:bodyPr>
          <a:lstStyle/>
          <a:p>
            <a:r>
              <a:rPr lang="uk-UA" sz="40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завдання дисципліни:</a:t>
            </a:r>
            <a:endParaRPr lang="uk-UA" sz="4000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0109" y="900546"/>
            <a:ext cx="12011891" cy="4023360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</a:pPr>
            <a:r>
              <a:rPr lang="uk-UA" sz="92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виявлення механізмів і закономірностей засвоєння особистістю соціокультурного досвіду;</a:t>
            </a:r>
          </a:p>
          <a:p>
            <a:pPr marL="0" indent="0">
              <a:lnSpc>
                <a:spcPct val="120000"/>
              </a:lnSpc>
            </a:pPr>
            <a:r>
              <a:rPr lang="uk-UA" sz="92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розкриття механізмів і закономірностей впливу навчання та виховання на інтелектуальний розвиток людини;</a:t>
            </a:r>
          </a:p>
          <a:p>
            <a:pPr marL="0" indent="0">
              <a:lnSpc>
                <a:spcPct val="120000"/>
              </a:lnSpc>
            </a:pPr>
            <a:r>
              <a:rPr lang="uk-UA" sz="92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виявлення зв'язку між рівнем інтелектуального та особистісного розвитку людини;</a:t>
            </a:r>
          </a:p>
          <a:p>
            <a:pPr marL="0" indent="0">
              <a:lnSpc>
                <a:spcPct val="120000"/>
              </a:lnSpc>
            </a:pPr>
            <a:r>
              <a:rPr lang="uk-UA" sz="92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встановлення особливостей організації та управління навчальною діяльністю;</a:t>
            </a:r>
          </a:p>
          <a:p>
            <a:pPr marL="0" indent="0">
              <a:lnSpc>
                <a:spcPct val="120000"/>
              </a:lnSpc>
            </a:pPr>
            <a:r>
              <a:rPr lang="uk-UA" sz="92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вивчення психологічних засад педагогічної діяльності;</a:t>
            </a:r>
          </a:p>
          <a:p>
            <a:pPr marL="0" indent="0">
              <a:lnSpc>
                <a:spcPct val="120000"/>
              </a:lnSpc>
            </a:pPr>
            <a:r>
              <a:rPr lang="uk-UA" sz="92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виявлення механізмів і закономірностей розвивального навчання;</a:t>
            </a:r>
          </a:p>
          <a:p>
            <a:pPr marL="0" indent="0">
              <a:lnSpc>
                <a:spcPct val="120000"/>
              </a:lnSpc>
            </a:pPr>
            <a:r>
              <a:rPr lang="uk-UA" sz="92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встановлення закономірностей, умов, критеріїв розвитку теоретичного мислення, засвоєння знань;</a:t>
            </a:r>
          </a:p>
          <a:p>
            <a:pPr marL="0" indent="0">
              <a:lnSpc>
                <a:spcPct val="120000"/>
              </a:lnSpc>
            </a:pPr>
            <a:r>
              <a:rPr lang="uk-UA" sz="92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розробка психологічних засад удосконалення навчально-виховного процесу на всіх рівнях освітньої системи.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24630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80109" y="1845734"/>
            <a:ext cx="12233563" cy="4023360"/>
          </a:xfrm>
        </p:spPr>
        <p:txBody>
          <a:bodyPr/>
          <a:lstStyle/>
          <a:p>
            <a:pPr algn="ctr"/>
            <a:r>
              <a:rPr lang="uk-UA" altLang="ru-RU" sz="36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Дякуємо Вам за інтерес до курсу </a:t>
            </a:r>
          </a:p>
          <a:p>
            <a:pPr algn="ctr"/>
            <a:r>
              <a:rPr lang="uk-UA" altLang="ru-RU" sz="36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«Актуальні питання педагогіки та психології середньої освіти»!</a:t>
            </a:r>
            <a:endParaRPr lang="ru-RU" altLang="ru-RU" sz="3600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62955593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Индикатор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39</TotalTime>
  <Words>179</Words>
  <Application>Microsoft Office PowerPoint</Application>
  <PresentationFormat>Широкоэкранный</PresentationFormat>
  <Paragraphs>16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Ретро</vt:lpstr>
      <vt:lpstr>ХЕРСОНСЬКИЙ ДЕРЖАВНИЙ УНІВЕРСИТЕТ Факультет біології, географії і екології Кафедра географії та екології</vt:lpstr>
      <vt:lpstr>Предметом дисципліни є дослідження  формування у студентів мислення, вивчення проблеми управління процесом засвоєння методів і навичок інтелектуальної діяльності; визначення психологічних чинників, які впливають на успішність процесу навчання.</vt:lpstr>
      <vt:lpstr>Метою вивчення навчальної дисципліни є усвідомлення сучасного стану та перспектив розвитку вищої освіти, закономірностей сучасного педагогічного процесу у вищій школі аби підготувати магістрантів до майбутньої науково-педагогічної діяльності у вищих навчальних закладах.</vt:lpstr>
      <vt:lpstr>Основні завдання дисципліни: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ХЕРСОНСЬКИЙ ДЕРЖАВНИЙ УНІВЕРСИТЕТ Факультет біології, географії і екології Кафедра географії та екології</dc:title>
  <dc:creator>ира</dc:creator>
  <cp:lastModifiedBy>ира</cp:lastModifiedBy>
  <cp:revision>5</cp:revision>
  <dcterms:created xsi:type="dcterms:W3CDTF">2020-07-30T19:37:33Z</dcterms:created>
  <dcterms:modified xsi:type="dcterms:W3CDTF">2020-08-21T18:33:34Z</dcterms:modified>
</cp:coreProperties>
</file>